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66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3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6.xml"/>
  <Override ContentType="application/vnd.openxmlformats-officedocument.presentationml.slide+xml" PartName="/ppt/slides/slide72.xml"/>
  <Override ContentType="application/vnd.openxmlformats-officedocument.presentationml.slide+xml" PartName="/ppt/slides/slide55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95.xml"/>
  <Override ContentType="application/vnd.openxmlformats-officedocument.presentationml.slide+xml" PartName="/ppt/slides/slide85.xml"/>
  <Override ContentType="application/vnd.openxmlformats-officedocument.presentationml.slide+xml" PartName="/ppt/slides/slide50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3.xml"/>
  <Override ContentType="application/vnd.openxmlformats-officedocument.presentationml.slide+xml" PartName="/ppt/slides/slide9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00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6" r:id="rId4"/>
    <p:sldMasterId id="2147483697" r:id="rId5"/>
    <p:sldMasterId id="2147483698" r:id="rId6"/>
    <p:sldMasterId id="2147483699" r:id="rId7"/>
  </p:sldMasterIdLst>
  <p:notesMasterIdLst>
    <p:notesMasterId r:id="rId8"/>
  </p:notesMasterIdLst>
  <p:sldIdLst>
    <p:sldId id="256" r:id="rId9"/>
    <p:sldId id="268" r:id="rId21"/>
    <p:sldId id="279" r:id="rId32"/>
    <p:sldId id="282" r:id="rId35"/>
    <p:sldId id="283" r:id="rId36"/>
    <p:sldId id="288" r:id="rId41"/>
    <p:sldId id="291" r:id="rId44"/>
    <p:sldId id="296" r:id="rId49"/>
    <p:sldId id="305" r:id="rId58"/>
    <p:sldId id="307" r:id="rId60"/>
    <p:sldId id="309" r:id="rId62"/>
    <p:sldId id="310" r:id="rId63"/>
    <p:sldId id="311" r:id="rId64"/>
    <p:sldId id="315" r:id="rId68"/>
    <p:sldId id="318" r:id="rId71"/>
    <p:sldId id="321" r:id="rId74"/>
    <p:sldId id="322" r:id="rId75"/>
    <p:sldId id="326" r:id="rId79"/>
    <p:sldId id="327" r:id="rId80"/>
    <p:sldId id="328" r:id="rId81"/>
    <p:sldId id="329" r:id="rId82"/>
    <p:sldId id="340" r:id="rId93"/>
    <p:sldId id="347" r:id="rId100"/>
    <p:sldId id="348" r:id="rId101"/>
    <p:sldId id="350" r:id="rId103"/>
    <p:sldId id="352" r:id="rId105"/>
    <p:sldId id="354" r:id="rId107"/>
    <p:sldId id="355" r:id="rId108"/>
    <p:sldId id="356" r:id="rId109"/>
  </p:sldIdLst>
  <p:sldSz cy="7559675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8E4D326-16D2-4B24-868A-B8DA4AF6FAC3}">
  <a:tblStyle styleId="{F8E4D326-16D2-4B24-868A-B8DA4AF6FAC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107" Type="http://schemas.openxmlformats.org/officeDocument/2006/relationships/slide" Target="slides/slide99.xml"/><Relationship Id="rId105" Type="http://schemas.openxmlformats.org/officeDocument/2006/relationships/slide" Target="slides/slide97.xml"/><Relationship Id="rId109" Type="http://schemas.openxmlformats.org/officeDocument/2006/relationships/slide" Target="slides/slide101.xml"/><Relationship Id="rId108" Type="http://schemas.openxmlformats.org/officeDocument/2006/relationships/slide" Target="slides/slide100.xml"/><Relationship Id="rId49" Type="http://schemas.openxmlformats.org/officeDocument/2006/relationships/slide" Target="slides/slide41.xml"/><Relationship Id="rId103" Type="http://schemas.openxmlformats.org/officeDocument/2006/relationships/slide" Target="slides/slide95.xml"/><Relationship Id="rId101" Type="http://schemas.openxmlformats.org/officeDocument/2006/relationships/slide" Target="slides/slide93.xml"/><Relationship Id="rId100" Type="http://schemas.openxmlformats.org/officeDocument/2006/relationships/slide" Target="slides/slide92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21" Type="http://schemas.openxmlformats.org/officeDocument/2006/relationships/slide" Target="slides/slide13.xml"/><Relationship Id="rId93" Type="http://schemas.openxmlformats.org/officeDocument/2006/relationships/slide" Target="slides/slide85.xml"/><Relationship Id="rId80" Type="http://schemas.openxmlformats.org/officeDocument/2006/relationships/slide" Target="slides/slide72.xml"/><Relationship Id="rId82" Type="http://schemas.openxmlformats.org/officeDocument/2006/relationships/slide" Target="slides/slide74.xml"/><Relationship Id="rId81" Type="http://schemas.openxmlformats.org/officeDocument/2006/relationships/slide" Target="slides/slide73.xml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75" Type="http://schemas.openxmlformats.org/officeDocument/2006/relationships/slide" Target="slides/slide67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71" Type="http://schemas.openxmlformats.org/officeDocument/2006/relationships/slide" Target="slides/slide63.xml"/><Relationship Id="rId62" Type="http://schemas.openxmlformats.org/officeDocument/2006/relationships/slide" Target="slides/slide54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60" Type="http://schemas.openxmlformats.org/officeDocument/2006/relationships/slide" Target="slides/slide52.xml"/><Relationship Id="rId58" Type="http://schemas.openxmlformats.org/officeDocument/2006/relationships/slide" Target="slides/slide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07000" y="812520"/>
            <a:ext cx="5345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3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2" name="Google Shape;412;p1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4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4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6" name="Google Shape;546;p2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7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7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6" name="Google Shape;576;p2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8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8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5" name="Google Shape;585;p2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3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3" name="Google Shape;653;p3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6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36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7" name="Google Shape;687;p3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1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41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8" name="Google Shape;738;p4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50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50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4" name="Google Shape;844;p5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52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52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0" name="Google Shape;870;p5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4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54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6" name="Google Shape;896;p5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55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55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9" name="Google Shape;909;p5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56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56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2" name="Google Shape;922;p5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60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60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0" name="Google Shape;960;p6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6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63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8" name="Google Shape;998;p6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66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66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3" name="Google Shape;1043;p6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67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67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9" name="Google Shape;1059;p6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71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71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3" name="Google Shape;1093;p7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72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72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2" name="Google Shape;1102;p7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7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73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0" name="Google Shape;1110;p7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74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74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8" name="Google Shape;1118;p7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85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85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4" name="Google Shape;1234;p8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2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92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4" name="Google Shape;1344;p9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93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93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0" name="Google Shape;1360;p9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95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95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5" name="Google Shape;1375;p9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97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97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2" name="Google Shape;1392;p9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99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99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9" name="Google Shape;1409;p9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00:notes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100:notes"/>
          <p:cNvSpPr/>
          <p:nvPr>
            <p:ph idx="2" type="sldImg"/>
          </p:nvPr>
        </p:nvSpPr>
        <p:spPr>
          <a:xfrm>
            <a:off x="1106640" y="812880"/>
            <a:ext cx="5345280" cy="4008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8" name="Google Shape;1418;p10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0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01:notes"/>
          <p:cNvSpPr/>
          <p:nvPr>
            <p:ph idx="2" type="sldImg"/>
          </p:nvPr>
        </p:nvSpPr>
        <p:spPr>
          <a:xfrm>
            <a:off x="1107000" y="812520"/>
            <a:ext cx="5345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"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3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3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4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"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3"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4"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5"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6"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idx="1"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3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3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1"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4"/>
          <p:cNvSpPr txBox="1"/>
          <p:nvPr>
            <p:ph idx="2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5"/>
          <p:cNvSpPr txBox="1"/>
          <p:nvPr>
            <p:ph idx="4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2"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3"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4"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5"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6"/>
          <p:cNvSpPr txBox="1"/>
          <p:nvPr>
            <p:ph idx="6"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9"/>
          <p:cNvSpPr txBox="1"/>
          <p:nvPr>
            <p:ph idx="1"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0"/>
          <p:cNvSpPr txBox="1"/>
          <p:nvPr>
            <p:ph idx="1"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1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2" name="Google Shape;132;p31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2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0" name="Google Shape;140;p34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1" name="Google Shape;141;p34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5" name="Google Shape;145;p35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6" name="Google Shape;146;p35"/>
          <p:cNvSpPr txBox="1"/>
          <p:nvPr>
            <p:ph idx="3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6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0" name="Google Shape;150;p36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1" name="Google Shape;151;p36"/>
          <p:cNvSpPr txBox="1"/>
          <p:nvPr>
            <p:ph idx="3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7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7"/>
          <p:cNvSpPr txBox="1"/>
          <p:nvPr>
            <p:ph idx="1"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5" name="Google Shape;155;p37"/>
          <p:cNvSpPr txBox="1"/>
          <p:nvPr>
            <p:ph idx="2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9" name="Google Shape;159;p38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0" name="Google Shape;160;p38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1" name="Google Shape;161;p38"/>
          <p:cNvSpPr txBox="1"/>
          <p:nvPr>
            <p:ph idx="4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9"/>
          <p:cNvSpPr txBox="1"/>
          <p:nvPr>
            <p:ph idx="1"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5" name="Google Shape;165;p39"/>
          <p:cNvSpPr txBox="1"/>
          <p:nvPr>
            <p:ph idx="2"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6" name="Google Shape;166;p39"/>
          <p:cNvSpPr txBox="1"/>
          <p:nvPr>
            <p:ph idx="3"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7" name="Google Shape;167;p39"/>
          <p:cNvSpPr txBox="1"/>
          <p:nvPr>
            <p:ph idx="4"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8" name="Google Shape;168;p39"/>
          <p:cNvSpPr txBox="1"/>
          <p:nvPr>
            <p:ph idx="5"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9" name="Google Shape;169;p39"/>
          <p:cNvSpPr txBox="1"/>
          <p:nvPr>
            <p:ph idx="6"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2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2"/>
          <p:cNvSpPr txBox="1"/>
          <p:nvPr>
            <p:ph idx="1"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3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43"/>
          <p:cNvSpPr txBox="1"/>
          <p:nvPr>
            <p:ph idx="1"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4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4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6" name="Google Shape;186;p44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5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6"/>
          <p:cNvSpPr txBox="1"/>
          <p:nvPr>
            <p:ph idx="1"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7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47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4" name="Google Shape;194;p47"/>
          <p:cNvSpPr txBox="1"/>
          <p:nvPr>
            <p:ph idx="2"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5" name="Google Shape;195;p47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8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48"/>
          <p:cNvSpPr txBox="1"/>
          <p:nvPr>
            <p:ph idx="1"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9" name="Google Shape;199;p48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0" name="Google Shape;200;p48"/>
          <p:cNvSpPr txBox="1"/>
          <p:nvPr>
            <p:ph idx="3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9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9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4" name="Google Shape;204;p49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5" name="Google Shape;205;p49"/>
          <p:cNvSpPr txBox="1"/>
          <p:nvPr>
            <p:ph idx="3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0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50"/>
          <p:cNvSpPr txBox="1"/>
          <p:nvPr>
            <p:ph idx="1"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9" name="Google Shape;209;p50"/>
          <p:cNvSpPr txBox="1"/>
          <p:nvPr>
            <p:ph idx="2"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1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51"/>
          <p:cNvSpPr txBox="1"/>
          <p:nvPr>
            <p:ph idx="1"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3" name="Google Shape;213;p51"/>
          <p:cNvSpPr txBox="1"/>
          <p:nvPr>
            <p:ph idx="2"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4" name="Google Shape;214;p51"/>
          <p:cNvSpPr txBox="1"/>
          <p:nvPr>
            <p:ph idx="3"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5" name="Google Shape;215;p51"/>
          <p:cNvSpPr txBox="1"/>
          <p:nvPr>
            <p:ph idx="4"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2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52"/>
          <p:cNvSpPr txBox="1"/>
          <p:nvPr>
            <p:ph idx="1"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9" name="Google Shape;219;p52"/>
          <p:cNvSpPr txBox="1"/>
          <p:nvPr>
            <p:ph idx="2"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0" name="Google Shape;220;p52"/>
          <p:cNvSpPr txBox="1"/>
          <p:nvPr>
            <p:ph idx="3"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1" name="Google Shape;221;p52"/>
          <p:cNvSpPr txBox="1"/>
          <p:nvPr>
            <p:ph idx="4"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2" name="Google Shape;222;p52"/>
          <p:cNvSpPr txBox="1"/>
          <p:nvPr>
            <p:ph idx="5"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3" name="Google Shape;223;p52"/>
          <p:cNvSpPr txBox="1"/>
          <p:nvPr>
            <p:ph idx="6"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0" type="dt"/>
          </p:nvPr>
        </p:nvSpPr>
        <p:spPr>
          <a:xfrm>
            <a:off x="27720" y="72720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447360" y="727200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6" name="Google Shape;66;p14"/>
          <p:cNvSpPr txBox="1"/>
          <p:nvPr>
            <p:ph idx="10"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7" name="Google Shape;67;p14"/>
          <p:cNvSpPr txBox="1"/>
          <p:nvPr>
            <p:ph idx="11"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9" name="Google Shape;119;p27"/>
          <p:cNvSpPr txBox="1"/>
          <p:nvPr>
            <p:ph idx="10"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0" name="Google Shape;120;p27"/>
          <p:cNvSpPr txBox="1"/>
          <p:nvPr>
            <p:ph idx="11"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1" name="Google Shape;121;p27"/>
          <p:cNvSpPr txBox="1"/>
          <p:nvPr>
            <p:ph idx="12"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0"/>
          <p:cNvSpPr txBox="1"/>
          <p:nvPr>
            <p:ph type="title"/>
          </p:nvPr>
        </p:nvSpPr>
        <p:spPr>
          <a:xfrm>
            <a:off x="288000" y="1728000"/>
            <a:ext cx="8927640" cy="178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2" name="Google Shape;172;p40"/>
          <p:cNvSpPr txBox="1"/>
          <p:nvPr>
            <p:ph idx="2" type="title"/>
          </p:nvPr>
        </p:nvSpPr>
        <p:spPr>
          <a:xfrm>
            <a:off x="4032360" y="3854520"/>
            <a:ext cx="5183640" cy="969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3" name="Google Shape;173;p40"/>
          <p:cNvSpPr txBox="1"/>
          <p:nvPr>
            <p:ph idx="10" type="dt"/>
          </p:nvPr>
        </p:nvSpPr>
        <p:spPr>
          <a:xfrm>
            <a:off x="0" y="7200000"/>
            <a:ext cx="2348280" cy="23328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4" name="Google Shape;174;p40"/>
          <p:cNvSpPr txBox="1"/>
          <p:nvPr>
            <p:ph idx="11" type="ftr"/>
          </p:nvPr>
        </p:nvSpPr>
        <p:spPr>
          <a:xfrm>
            <a:off x="3447360" y="7200000"/>
            <a:ext cx="3195000" cy="17244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5" name="Google Shape;175;p40"/>
          <p:cNvSpPr txBox="1"/>
          <p:nvPr>
            <p:ph idx="12" type="sldNum"/>
          </p:nvPr>
        </p:nvSpPr>
        <p:spPr>
          <a:xfrm>
            <a:off x="9288000" y="7236000"/>
            <a:ext cx="6480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7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7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7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7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7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7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7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7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7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7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7.jpg"/><Relationship Id="rId4" Type="http://schemas.openxmlformats.org/officeDocument/2006/relationships/image" Target="../media/image86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7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7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7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7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7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7.jp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7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7.jp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7.jp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7.jpg"/><Relationship Id="rId4" Type="http://schemas.openxmlformats.org/officeDocument/2006/relationships/image" Target="../media/image106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Adresse IPv4 et masque de sous-réseaux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3"/>
          <p:cNvSpPr txBox="1"/>
          <p:nvPr/>
        </p:nvSpPr>
        <p:spPr>
          <a:xfrm>
            <a:off x="504000" y="1769040"/>
            <a:ext cx="9071640" cy="48549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5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Conversion binaire en décimal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5" name="Google Shape;415;p65"/>
          <p:cNvGraphicFramePr/>
          <p:nvPr/>
        </p:nvGraphicFramePr>
        <p:xfrm>
          <a:off x="941040" y="30394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{F8E4D326-16D2-4B24-868A-B8DA4AF6FAC3}</a:tableStyleId>
              </a:tblPr>
              <a:tblGrid>
                <a:gridCol w="923750"/>
                <a:gridCol w="923750"/>
                <a:gridCol w="923750"/>
                <a:gridCol w="923750"/>
                <a:gridCol w="923750"/>
                <a:gridCol w="923750"/>
                <a:gridCol w="923750"/>
                <a:gridCol w="926275"/>
              </a:tblGrid>
              <a:tr h="71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128</a:t>
                      </a:r>
                      <a:endParaRPr b="0"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64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32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</a:tbl>
          </a:graphicData>
        </a:graphic>
      </p:graphicFrame>
      <p:sp>
        <p:nvSpPr>
          <p:cNvPr id="416" name="Google Shape;416;p65"/>
          <p:cNvSpPr txBox="1"/>
          <p:nvPr/>
        </p:nvSpPr>
        <p:spPr>
          <a:xfrm>
            <a:off x="917280" y="2151360"/>
            <a:ext cx="30816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01001101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65"/>
          <p:cNvSpPr txBox="1"/>
          <p:nvPr/>
        </p:nvSpPr>
        <p:spPr>
          <a:xfrm>
            <a:off x="360000" y="3600000"/>
            <a:ext cx="54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65"/>
          <p:cNvSpPr/>
          <p:nvPr/>
        </p:nvSpPr>
        <p:spPr>
          <a:xfrm rot="8886000">
            <a:off x="681120" y="3434040"/>
            <a:ext cx="422640" cy="584280"/>
          </a:xfrm>
          <a:custGeom>
            <a:rect b="b" l="l" r="r" t="t"/>
            <a:pathLst>
              <a:path extrusionOk="0" h="1666" w="1331">
                <a:moveTo>
                  <a:pt x="0" y="1614"/>
                </a:moveTo>
                <a:cubicBezTo>
                  <a:pt x="331" y="1666"/>
                  <a:pt x="675" y="1510"/>
                  <a:pt x="859" y="1255"/>
                </a:cubicBezTo>
                <a:cubicBezTo>
                  <a:pt x="1038" y="1006"/>
                  <a:pt x="1331" y="697"/>
                  <a:pt x="1075" y="351"/>
                </a:cubicBezTo>
                <a:lnTo>
                  <a:pt x="997" y="13"/>
                </a:lnTo>
                <a:lnTo>
                  <a:pt x="975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5"/>
          <p:cNvSpPr/>
          <p:nvPr/>
        </p:nvSpPr>
        <p:spPr>
          <a:xfrm>
            <a:off x="126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0" name="Google Shape;420;p65"/>
          <p:cNvSpPr txBox="1"/>
          <p:nvPr/>
        </p:nvSpPr>
        <p:spPr>
          <a:xfrm>
            <a:off x="900000" y="522000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65"/>
          <p:cNvSpPr/>
          <p:nvPr/>
        </p:nvSpPr>
        <p:spPr>
          <a:xfrm>
            <a:off x="216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2" name="Google Shape;422;p65"/>
          <p:cNvSpPr txBox="1"/>
          <p:nvPr/>
        </p:nvSpPr>
        <p:spPr>
          <a:xfrm>
            <a:off x="1800000" y="523368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64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65"/>
          <p:cNvSpPr/>
          <p:nvPr/>
        </p:nvSpPr>
        <p:spPr>
          <a:xfrm>
            <a:off x="324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4" name="Google Shape;424;p65"/>
          <p:cNvSpPr/>
          <p:nvPr/>
        </p:nvSpPr>
        <p:spPr>
          <a:xfrm>
            <a:off x="414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5" name="Google Shape;425;p65"/>
          <p:cNvSpPr/>
          <p:nvPr/>
        </p:nvSpPr>
        <p:spPr>
          <a:xfrm>
            <a:off x="504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6" name="Google Shape;426;p65"/>
          <p:cNvSpPr/>
          <p:nvPr/>
        </p:nvSpPr>
        <p:spPr>
          <a:xfrm>
            <a:off x="5940000" y="447876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7" name="Google Shape;427;p65"/>
          <p:cNvSpPr/>
          <p:nvPr/>
        </p:nvSpPr>
        <p:spPr>
          <a:xfrm>
            <a:off x="702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8" name="Google Shape;428;p65"/>
          <p:cNvSpPr/>
          <p:nvPr/>
        </p:nvSpPr>
        <p:spPr>
          <a:xfrm>
            <a:off x="7920000" y="4500000"/>
            <a:ext cx="360" cy="540000"/>
          </a:xfrm>
          <a:custGeom>
            <a:rect b="b" l="l" r="r" t="t"/>
            <a:pathLst>
              <a:path extrusionOk="0" h="16210800" w="21600">
                <a:moveTo>
                  <a:pt x="0" y="0"/>
                </a:moveTo>
                <a:lnTo>
                  <a:pt x="21600" y="162108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429" name="Google Shape;429;p65"/>
          <p:cNvSpPr txBox="1"/>
          <p:nvPr/>
        </p:nvSpPr>
        <p:spPr>
          <a:xfrm>
            <a:off x="2880000" y="522000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32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65"/>
          <p:cNvSpPr txBox="1"/>
          <p:nvPr/>
        </p:nvSpPr>
        <p:spPr>
          <a:xfrm>
            <a:off x="3996000" y="522000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65"/>
          <p:cNvSpPr txBox="1"/>
          <p:nvPr/>
        </p:nvSpPr>
        <p:spPr>
          <a:xfrm>
            <a:off x="4680000" y="522000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8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65"/>
          <p:cNvSpPr txBox="1"/>
          <p:nvPr/>
        </p:nvSpPr>
        <p:spPr>
          <a:xfrm>
            <a:off x="5580000" y="522000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4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65"/>
          <p:cNvSpPr txBox="1"/>
          <p:nvPr/>
        </p:nvSpPr>
        <p:spPr>
          <a:xfrm>
            <a:off x="6840000" y="523368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65"/>
          <p:cNvSpPr txBox="1"/>
          <p:nvPr/>
        </p:nvSpPr>
        <p:spPr>
          <a:xfrm>
            <a:off x="7560000" y="523368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65"/>
          <p:cNvSpPr txBox="1"/>
          <p:nvPr/>
        </p:nvSpPr>
        <p:spPr>
          <a:xfrm>
            <a:off x="1548000" y="52200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65"/>
          <p:cNvSpPr txBox="1"/>
          <p:nvPr/>
        </p:nvSpPr>
        <p:spPr>
          <a:xfrm>
            <a:off x="2520000" y="520632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65"/>
          <p:cNvSpPr txBox="1"/>
          <p:nvPr/>
        </p:nvSpPr>
        <p:spPr>
          <a:xfrm>
            <a:off x="3600000" y="52200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65"/>
          <p:cNvSpPr txBox="1"/>
          <p:nvPr/>
        </p:nvSpPr>
        <p:spPr>
          <a:xfrm>
            <a:off x="4500000" y="520632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65"/>
          <p:cNvSpPr txBox="1"/>
          <p:nvPr/>
        </p:nvSpPr>
        <p:spPr>
          <a:xfrm>
            <a:off x="5256000" y="520632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65"/>
          <p:cNvSpPr txBox="1"/>
          <p:nvPr/>
        </p:nvSpPr>
        <p:spPr>
          <a:xfrm>
            <a:off x="6192000" y="52200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65"/>
          <p:cNvSpPr txBox="1"/>
          <p:nvPr/>
        </p:nvSpPr>
        <p:spPr>
          <a:xfrm>
            <a:off x="7200000" y="5220000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65"/>
          <p:cNvSpPr txBox="1"/>
          <p:nvPr/>
        </p:nvSpPr>
        <p:spPr>
          <a:xfrm>
            <a:off x="8460000" y="5220000"/>
            <a:ext cx="126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77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65"/>
          <p:cNvSpPr txBox="1"/>
          <p:nvPr/>
        </p:nvSpPr>
        <p:spPr>
          <a:xfrm>
            <a:off x="3038400" y="6300000"/>
            <a:ext cx="30816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1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01001101  →  77</a:t>
            </a:r>
            <a:endParaRPr b="0" sz="21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76"/>
          <p:cNvSpPr txBox="1"/>
          <p:nvPr/>
        </p:nvSpPr>
        <p:spPr>
          <a:xfrm>
            <a:off x="720000" y="1800000"/>
            <a:ext cx="3420000" cy="48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76"/>
          <p:cNvSpPr txBox="1"/>
          <p:nvPr/>
        </p:nvSpPr>
        <p:spPr>
          <a:xfrm>
            <a:off x="720000" y="2700000"/>
            <a:ext cx="8820000" cy="48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11000000.10101000.00000010.00000001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76"/>
          <p:cNvSpPr/>
          <p:nvPr/>
        </p:nvSpPr>
        <p:spPr>
          <a:xfrm rot="2313000">
            <a:off x="967680" y="2685600"/>
            <a:ext cx="1257480" cy="1016640"/>
          </a:xfrm>
          <a:custGeom>
            <a:rect b="b" l="l" r="r" t="t"/>
            <a:pathLst>
              <a:path extrusionOk="0" h="2915" w="3494">
                <a:moveTo>
                  <a:pt x="0" y="2798"/>
                </a:moveTo>
                <a:cubicBezTo>
                  <a:pt x="304" y="2794"/>
                  <a:pt x="675" y="2915"/>
                  <a:pt x="938" y="2677"/>
                </a:cubicBezTo>
                <a:cubicBezTo>
                  <a:pt x="1144" y="2492"/>
                  <a:pt x="1375" y="2335"/>
                  <a:pt x="1574" y="2139"/>
                </a:cubicBezTo>
                <a:cubicBezTo>
                  <a:pt x="1783" y="1932"/>
                  <a:pt x="2005" y="1736"/>
                  <a:pt x="2218" y="1532"/>
                </a:cubicBezTo>
                <a:cubicBezTo>
                  <a:pt x="2437" y="1322"/>
                  <a:pt x="2711" y="1184"/>
                  <a:pt x="2942" y="986"/>
                </a:cubicBezTo>
                <a:cubicBezTo>
                  <a:pt x="3173" y="787"/>
                  <a:pt x="3380" y="549"/>
                  <a:pt x="3494" y="264"/>
                </a:cubicBezTo>
                <a:lnTo>
                  <a:pt x="3472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76"/>
          <p:cNvSpPr/>
          <p:nvPr/>
        </p:nvSpPr>
        <p:spPr>
          <a:xfrm flipH="1" rot="10800000">
            <a:off x="1080000" y="2700000"/>
            <a:ext cx="540000" cy="720000"/>
          </a:xfrm>
          <a:custGeom>
            <a:rect b="b" l="l" r="r" t="t"/>
            <a:pathLst>
              <a:path extrusionOk="0" h="28795" w="21600">
                <a:moveTo>
                  <a:pt x="0" y="0"/>
                </a:moveTo>
                <a:lnTo>
                  <a:pt x="21600" y="28795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552" name="Google Shape;552;p76"/>
          <p:cNvSpPr txBox="1"/>
          <p:nvPr/>
        </p:nvSpPr>
        <p:spPr>
          <a:xfrm>
            <a:off x="360000" y="4320000"/>
            <a:ext cx="288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Séquence de 8 bits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76"/>
          <p:cNvSpPr txBox="1"/>
          <p:nvPr/>
        </p:nvSpPr>
        <p:spPr>
          <a:xfrm>
            <a:off x="2520000" y="4320000"/>
            <a:ext cx="180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1 octet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76"/>
          <p:cNvSpPr txBox="1"/>
          <p:nvPr/>
        </p:nvSpPr>
        <p:spPr>
          <a:xfrm>
            <a:off x="3600000" y="4320000"/>
            <a:ext cx="234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 Valeur de 0 à  255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76"/>
          <p:cNvSpPr txBox="1"/>
          <p:nvPr/>
        </p:nvSpPr>
        <p:spPr>
          <a:xfrm>
            <a:off x="720000" y="5400000"/>
            <a:ext cx="61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adresse IP est une séquence de 4 octets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76"/>
          <p:cNvSpPr txBox="1"/>
          <p:nvPr/>
        </p:nvSpPr>
        <p:spPr>
          <a:xfrm>
            <a:off x="540000" y="6120000"/>
            <a:ext cx="1023624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adresse IPv4 est une séquence de 4 nombre dont chacun peut prendre des valeurs de 0 à 255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76"/>
          <p:cNvSpPr txBox="1"/>
          <p:nvPr/>
        </p:nvSpPr>
        <p:spPr>
          <a:xfrm>
            <a:off x="2700000" y="5773680"/>
            <a:ext cx="7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9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79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elle est faite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79"/>
          <p:cNvSpPr txBox="1"/>
          <p:nvPr/>
        </p:nvSpPr>
        <p:spPr>
          <a:xfrm>
            <a:off x="1553040" y="178236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79"/>
          <p:cNvSpPr/>
          <p:nvPr/>
        </p:nvSpPr>
        <p:spPr>
          <a:xfrm rot="954000">
            <a:off x="1590480" y="1980000"/>
            <a:ext cx="2258280" cy="709200"/>
          </a:xfrm>
          <a:custGeom>
            <a:rect b="b" l="l" r="r" t="t"/>
            <a:pathLst>
              <a:path extrusionOk="0" h="2012" w="6274">
                <a:moveTo>
                  <a:pt x="0" y="1631"/>
                </a:moveTo>
                <a:cubicBezTo>
                  <a:pt x="407" y="1668"/>
                  <a:pt x="760" y="1910"/>
                  <a:pt x="1164" y="1961"/>
                </a:cubicBezTo>
                <a:cubicBezTo>
                  <a:pt x="1566" y="2012"/>
                  <a:pt x="1949" y="1865"/>
                  <a:pt x="2335" y="1781"/>
                </a:cubicBezTo>
                <a:cubicBezTo>
                  <a:pt x="2630" y="1716"/>
                  <a:pt x="2917" y="1618"/>
                  <a:pt x="3200" y="1508"/>
                </a:cubicBezTo>
                <a:cubicBezTo>
                  <a:pt x="3533" y="1378"/>
                  <a:pt x="3806" y="1160"/>
                  <a:pt x="4173" y="1078"/>
                </a:cubicBezTo>
                <a:cubicBezTo>
                  <a:pt x="4509" y="1003"/>
                  <a:pt x="4820" y="843"/>
                  <a:pt x="5136" y="702"/>
                </a:cubicBezTo>
                <a:cubicBezTo>
                  <a:pt x="5389" y="589"/>
                  <a:pt x="5650" y="486"/>
                  <a:pt x="5924" y="427"/>
                </a:cubicBezTo>
                <a:lnTo>
                  <a:pt x="6183" y="353"/>
                </a:lnTo>
                <a:lnTo>
                  <a:pt x="6274" y="47"/>
                </a:lnTo>
                <a:lnTo>
                  <a:pt x="6261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0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80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elle est faite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80"/>
          <p:cNvSpPr txBox="1"/>
          <p:nvPr/>
        </p:nvSpPr>
        <p:spPr>
          <a:xfrm>
            <a:off x="1553040" y="178236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A7074B"/>
                </a:solidFill>
                <a:latin typeface="Arial"/>
                <a:ea typeface="Arial"/>
                <a:cs typeface="Arial"/>
                <a:sym typeface="Arial"/>
              </a:rPr>
              <a:t>192.168.2</a:t>
            </a:r>
            <a:r>
              <a:rPr b="0" lang="fr-FR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.1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80"/>
          <p:cNvSpPr/>
          <p:nvPr/>
        </p:nvSpPr>
        <p:spPr>
          <a:xfrm rot="954000">
            <a:off x="1590480" y="1980000"/>
            <a:ext cx="2258280" cy="709200"/>
          </a:xfrm>
          <a:custGeom>
            <a:rect b="b" l="l" r="r" t="t"/>
            <a:pathLst>
              <a:path extrusionOk="0" h="2012" w="6274">
                <a:moveTo>
                  <a:pt x="0" y="1631"/>
                </a:moveTo>
                <a:cubicBezTo>
                  <a:pt x="407" y="1668"/>
                  <a:pt x="760" y="1910"/>
                  <a:pt x="1164" y="1961"/>
                </a:cubicBezTo>
                <a:cubicBezTo>
                  <a:pt x="1566" y="2012"/>
                  <a:pt x="1949" y="1865"/>
                  <a:pt x="2335" y="1781"/>
                </a:cubicBezTo>
                <a:cubicBezTo>
                  <a:pt x="2630" y="1716"/>
                  <a:pt x="2917" y="1618"/>
                  <a:pt x="3200" y="1508"/>
                </a:cubicBezTo>
                <a:cubicBezTo>
                  <a:pt x="3533" y="1378"/>
                  <a:pt x="3806" y="1160"/>
                  <a:pt x="4173" y="1078"/>
                </a:cubicBezTo>
                <a:cubicBezTo>
                  <a:pt x="4509" y="1003"/>
                  <a:pt x="4820" y="843"/>
                  <a:pt x="5136" y="702"/>
                </a:cubicBezTo>
                <a:cubicBezTo>
                  <a:pt x="5389" y="589"/>
                  <a:pt x="5650" y="486"/>
                  <a:pt x="5924" y="427"/>
                </a:cubicBezTo>
                <a:lnTo>
                  <a:pt x="6183" y="353"/>
                </a:lnTo>
                <a:lnTo>
                  <a:pt x="6274" y="47"/>
                </a:lnTo>
                <a:lnTo>
                  <a:pt x="6261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80"/>
          <p:cNvSpPr/>
          <p:nvPr/>
        </p:nvSpPr>
        <p:spPr>
          <a:xfrm flipH="1" rot="10800000">
            <a:off x="1800000" y="1647360"/>
            <a:ext cx="720000" cy="885960"/>
          </a:xfrm>
          <a:custGeom>
            <a:rect b="b" l="l" r="r" t="t"/>
            <a:pathLst>
              <a:path extrusionOk="0" h="26576" w="21600">
                <a:moveTo>
                  <a:pt x="0" y="0"/>
                </a:moveTo>
                <a:lnTo>
                  <a:pt x="21600" y="26576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592" name="Google Shape;592;p80"/>
          <p:cNvSpPr txBox="1"/>
          <p:nvPr/>
        </p:nvSpPr>
        <p:spPr>
          <a:xfrm>
            <a:off x="900000" y="3420000"/>
            <a:ext cx="216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85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85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elle est faite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85"/>
          <p:cNvSpPr txBox="1"/>
          <p:nvPr/>
        </p:nvSpPr>
        <p:spPr>
          <a:xfrm>
            <a:off x="1553040" y="178236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A7074B"/>
                </a:solidFill>
                <a:latin typeface="Arial"/>
                <a:ea typeface="Arial"/>
                <a:cs typeface="Arial"/>
                <a:sym typeface="Arial"/>
              </a:rPr>
              <a:t>192.168.2</a:t>
            </a:r>
            <a:r>
              <a:rPr b="0" lang="fr-FR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lang="fr-FR" sz="4000" strike="noStrike">
                <a:solidFill>
                  <a:srgbClr val="00A933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85"/>
          <p:cNvSpPr/>
          <p:nvPr/>
        </p:nvSpPr>
        <p:spPr>
          <a:xfrm rot="954000">
            <a:off x="1590480" y="1980000"/>
            <a:ext cx="2258280" cy="709200"/>
          </a:xfrm>
          <a:custGeom>
            <a:rect b="b" l="l" r="r" t="t"/>
            <a:pathLst>
              <a:path extrusionOk="0" h="2012" w="6274">
                <a:moveTo>
                  <a:pt x="0" y="1631"/>
                </a:moveTo>
                <a:cubicBezTo>
                  <a:pt x="407" y="1668"/>
                  <a:pt x="760" y="1910"/>
                  <a:pt x="1164" y="1961"/>
                </a:cubicBezTo>
                <a:cubicBezTo>
                  <a:pt x="1566" y="2012"/>
                  <a:pt x="1949" y="1865"/>
                  <a:pt x="2335" y="1781"/>
                </a:cubicBezTo>
                <a:cubicBezTo>
                  <a:pt x="2630" y="1716"/>
                  <a:pt x="2917" y="1618"/>
                  <a:pt x="3200" y="1508"/>
                </a:cubicBezTo>
                <a:cubicBezTo>
                  <a:pt x="3533" y="1378"/>
                  <a:pt x="3806" y="1160"/>
                  <a:pt x="4173" y="1078"/>
                </a:cubicBezTo>
                <a:cubicBezTo>
                  <a:pt x="4509" y="1003"/>
                  <a:pt x="4820" y="843"/>
                  <a:pt x="5136" y="702"/>
                </a:cubicBezTo>
                <a:cubicBezTo>
                  <a:pt x="5389" y="589"/>
                  <a:pt x="5650" y="486"/>
                  <a:pt x="5924" y="427"/>
                </a:cubicBezTo>
                <a:lnTo>
                  <a:pt x="6183" y="353"/>
                </a:lnTo>
                <a:lnTo>
                  <a:pt x="6274" y="47"/>
                </a:lnTo>
                <a:lnTo>
                  <a:pt x="6261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85"/>
          <p:cNvSpPr/>
          <p:nvPr/>
        </p:nvSpPr>
        <p:spPr>
          <a:xfrm flipH="1" rot="10800000">
            <a:off x="1800000" y="1647360"/>
            <a:ext cx="720000" cy="885960"/>
          </a:xfrm>
          <a:custGeom>
            <a:rect b="b" l="l" r="r" t="t"/>
            <a:pathLst>
              <a:path extrusionOk="0" h="26576" w="21600">
                <a:moveTo>
                  <a:pt x="0" y="0"/>
                </a:moveTo>
                <a:lnTo>
                  <a:pt x="21600" y="26576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660" name="Google Shape;660;p85"/>
          <p:cNvSpPr txBox="1"/>
          <p:nvPr/>
        </p:nvSpPr>
        <p:spPr>
          <a:xfrm>
            <a:off x="900000" y="3420000"/>
            <a:ext cx="216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85"/>
          <p:cNvSpPr/>
          <p:nvPr/>
        </p:nvSpPr>
        <p:spPr>
          <a:xfrm rot="2877600">
            <a:off x="4097880" y="2193840"/>
            <a:ext cx="267480" cy="243720"/>
          </a:xfrm>
          <a:custGeom>
            <a:rect b="b" l="l" r="r" t="t"/>
            <a:pathLst>
              <a:path extrusionOk="0" h="747" w="744">
                <a:moveTo>
                  <a:pt x="0" y="657"/>
                </a:moveTo>
                <a:cubicBezTo>
                  <a:pt x="308" y="747"/>
                  <a:pt x="576" y="533"/>
                  <a:pt x="744" y="306"/>
                </a:cubicBezTo>
                <a:lnTo>
                  <a:pt x="643" y="17"/>
                </a:lnTo>
                <a:lnTo>
                  <a:pt x="625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85"/>
          <p:cNvSpPr/>
          <p:nvPr/>
        </p:nvSpPr>
        <p:spPr>
          <a:xfrm rot="10800000">
            <a:off x="4140000" y="2409840"/>
            <a:ext cx="720000" cy="830160"/>
          </a:xfrm>
          <a:custGeom>
            <a:rect b="b" l="l" r="r" t="t"/>
            <a:pathLst>
              <a:path extrusionOk="0" h="24903" w="21600">
                <a:moveTo>
                  <a:pt x="0" y="0"/>
                </a:moveTo>
                <a:lnTo>
                  <a:pt x="21600" y="24903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663" name="Google Shape;663;p85"/>
          <p:cNvSpPr txBox="1"/>
          <p:nvPr/>
        </p:nvSpPr>
        <p:spPr>
          <a:xfrm>
            <a:off x="4320000" y="3240000"/>
            <a:ext cx="144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hôte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85"/>
          <p:cNvSpPr txBox="1"/>
          <p:nvPr/>
        </p:nvSpPr>
        <p:spPr>
          <a:xfrm>
            <a:off x="540000" y="3960000"/>
            <a:ext cx="2520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Adresse du réseau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85"/>
          <p:cNvSpPr txBox="1"/>
          <p:nvPr/>
        </p:nvSpPr>
        <p:spPr>
          <a:xfrm>
            <a:off x="3780000" y="3960000"/>
            <a:ext cx="486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Adresse de l’appareil ou identifiant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85"/>
          <p:cNvSpPr txBox="1"/>
          <p:nvPr/>
        </p:nvSpPr>
        <p:spPr>
          <a:xfrm>
            <a:off x="360000" y="5289840"/>
            <a:ext cx="9000000" cy="65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savoir concrètement quelle est la partie réseau et quelle est la partie hôte ?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88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88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elle est faite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88"/>
          <p:cNvSpPr txBox="1"/>
          <p:nvPr/>
        </p:nvSpPr>
        <p:spPr>
          <a:xfrm>
            <a:off x="1553040" y="178236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88"/>
          <p:cNvSpPr txBox="1"/>
          <p:nvPr/>
        </p:nvSpPr>
        <p:spPr>
          <a:xfrm>
            <a:off x="1553040" y="270000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88"/>
          <p:cNvSpPr/>
          <p:nvPr/>
        </p:nvSpPr>
        <p:spPr>
          <a:xfrm flipH="1">
            <a:off x="5400000" y="2160000"/>
            <a:ext cx="1440000" cy="720000"/>
          </a:xfrm>
          <a:custGeom>
            <a:rect b="b" l="l" r="r" t="t"/>
            <a:pathLst>
              <a:path extrusionOk="0" h="21600" w="43189">
                <a:moveTo>
                  <a:pt x="0" y="0"/>
                </a:moveTo>
                <a:lnTo>
                  <a:pt x="43189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694" name="Google Shape;694;p88"/>
          <p:cNvSpPr txBox="1"/>
          <p:nvPr/>
        </p:nvSpPr>
        <p:spPr>
          <a:xfrm>
            <a:off x="5220000" y="1563480"/>
            <a:ext cx="13563000" cy="937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5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MASQUE DE SOUS RESEAU</a:t>
            </a:r>
            <a:r>
              <a:rPr b="0" lang="fr-FR" sz="15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: Même format que IPv4 sauf qu’ici les valeurs sont soient 0 soit 255, En pratique c’est généralement 0,255 mais pas toujours !</a:t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3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9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 elle est faite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93"/>
          <p:cNvSpPr txBox="1"/>
          <p:nvPr/>
        </p:nvSpPr>
        <p:spPr>
          <a:xfrm>
            <a:off x="1553040" y="178236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93"/>
          <p:cNvSpPr txBox="1"/>
          <p:nvPr/>
        </p:nvSpPr>
        <p:spPr>
          <a:xfrm>
            <a:off x="1553040" y="2700000"/>
            <a:ext cx="6120000" cy="12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000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93"/>
          <p:cNvSpPr/>
          <p:nvPr/>
        </p:nvSpPr>
        <p:spPr>
          <a:xfrm rot="5400000">
            <a:off x="3630960" y="1926720"/>
            <a:ext cx="1778400" cy="1155240"/>
          </a:xfrm>
          <a:custGeom>
            <a:rect b="b" l="l" r="r" t="t"/>
            <a:pathLst>
              <a:path extrusionOk="0" h="3233" w="5190">
                <a:moveTo>
                  <a:pt x="339" y="3087"/>
                </a:moveTo>
                <a:cubicBezTo>
                  <a:pt x="622" y="3137"/>
                  <a:pt x="917" y="3167"/>
                  <a:pt x="1197" y="3112"/>
                </a:cubicBezTo>
                <a:cubicBezTo>
                  <a:pt x="1466" y="3058"/>
                  <a:pt x="1713" y="2923"/>
                  <a:pt x="1981" y="2867"/>
                </a:cubicBezTo>
                <a:cubicBezTo>
                  <a:pt x="2319" y="2796"/>
                  <a:pt x="2527" y="2508"/>
                  <a:pt x="2715" y="2254"/>
                </a:cubicBezTo>
                <a:cubicBezTo>
                  <a:pt x="2901" y="2002"/>
                  <a:pt x="3139" y="1827"/>
                  <a:pt x="3401" y="1691"/>
                </a:cubicBezTo>
                <a:cubicBezTo>
                  <a:pt x="3633" y="1570"/>
                  <a:pt x="3895" y="1504"/>
                  <a:pt x="4136" y="1397"/>
                </a:cubicBezTo>
                <a:cubicBezTo>
                  <a:pt x="4425" y="1267"/>
                  <a:pt x="4924" y="1200"/>
                  <a:pt x="4896" y="809"/>
                </a:cubicBezTo>
                <a:cubicBezTo>
                  <a:pt x="4878" y="559"/>
                  <a:pt x="5131" y="-23"/>
                  <a:pt x="4602" y="1"/>
                </a:cubicBezTo>
                <a:cubicBezTo>
                  <a:pt x="4274" y="15"/>
                  <a:pt x="3946" y="14"/>
                  <a:pt x="3622" y="50"/>
                </a:cubicBezTo>
                <a:cubicBezTo>
                  <a:pt x="3279" y="88"/>
                  <a:pt x="2944" y="189"/>
                  <a:pt x="2617" y="295"/>
                </a:cubicBezTo>
                <a:cubicBezTo>
                  <a:pt x="2304" y="396"/>
                  <a:pt x="1961" y="422"/>
                  <a:pt x="1687" y="613"/>
                </a:cubicBezTo>
                <a:cubicBezTo>
                  <a:pt x="1416" y="802"/>
                  <a:pt x="1118" y="913"/>
                  <a:pt x="854" y="1127"/>
                </a:cubicBezTo>
                <a:cubicBezTo>
                  <a:pt x="565" y="1361"/>
                  <a:pt x="376" y="1656"/>
                  <a:pt x="192" y="1960"/>
                </a:cubicBezTo>
                <a:cubicBezTo>
                  <a:pt x="30" y="2227"/>
                  <a:pt x="-59" y="2547"/>
                  <a:pt x="45" y="2842"/>
                </a:cubicBezTo>
                <a:lnTo>
                  <a:pt x="290" y="3112"/>
                </a:lnTo>
                <a:lnTo>
                  <a:pt x="437" y="321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93"/>
          <p:cNvSpPr txBox="1"/>
          <p:nvPr/>
        </p:nvSpPr>
        <p:spPr>
          <a:xfrm>
            <a:off x="180000" y="4320000"/>
            <a:ext cx="936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peux dire alors que sur le réseau 192.168.2 ma machine a l’identifiant ou l’adresse  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93"/>
          <p:cNvSpPr txBox="1"/>
          <p:nvPr/>
        </p:nvSpPr>
        <p:spPr>
          <a:xfrm>
            <a:off x="540000" y="5365800"/>
            <a:ext cx="15004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Ça c’est la méthode facile mais la réalité est plus compliquée … puisque les masques de sous-réseaux ne sont pas toujours constitués de 0 et 255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02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02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Quelle est la méthode générale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102"/>
          <p:cNvSpPr txBox="1"/>
          <p:nvPr/>
        </p:nvSpPr>
        <p:spPr>
          <a:xfrm>
            <a:off x="2448000" y="2125440"/>
            <a:ext cx="6120000" cy="12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11000000  10101000  00000010  00000001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300" strike="noStrike">
                <a:solidFill>
                  <a:srgbClr val="127622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  <a:endParaRPr b="0" sz="13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11111111  11111111  11111111  00000000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──────  ──────  ─────── ───────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102"/>
          <p:cNvSpPr txBox="1"/>
          <p:nvPr/>
        </p:nvSpPr>
        <p:spPr>
          <a:xfrm>
            <a:off x="262800" y="2124000"/>
            <a:ext cx="1537200" cy="346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102"/>
          <p:cNvSpPr txBox="1"/>
          <p:nvPr/>
        </p:nvSpPr>
        <p:spPr>
          <a:xfrm>
            <a:off x="180000" y="2605320"/>
            <a:ext cx="163764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102"/>
          <p:cNvSpPr/>
          <p:nvPr/>
        </p:nvSpPr>
        <p:spPr>
          <a:xfrm>
            <a:off x="1620000" y="2304000"/>
            <a:ext cx="1080000" cy="360"/>
          </a:xfrm>
          <a:custGeom>
            <a:rect b="b" l="l" r="r" t="t"/>
            <a:pathLst>
              <a:path extrusionOk="0" h="21600" w="32410800">
                <a:moveTo>
                  <a:pt x="0" y="0"/>
                </a:moveTo>
                <a:lnTo>
                  <a:pt x="324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852" name="Google Shape;852;p102"/>
          <p:cNvSpPr/>
          <p:nvPr/>
        </p:nvSpPr>
        <p:spPr>
          <a:xfrm>
            <a:off x="1817640" y="2772000"/>
            <a:ext cx="882360" cy="360"/>
          </a:xfrm>
          <a:custGeom>
            <a:rect b="b" l="l" r="r" t="t"/>
            <a:pathLst>
              <a:path extrusionOk="0" h="21600" w="26481600">
                <a:moveTo>
                  <a:pt x="0" y="0"/>
                </a:moveTo>
                <a:lnTo>
                  <a:pt x="264816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853" name="Google Shape;853;p102"/>
          <p:cNvSpPr/>
          <p:nvPr/>
        </p:nvSpPr>
        <p:spPr>
          <a:xfrm>
            <a:off x="2880000" y="2125440"/>
            <a:ext cx="180000" cy="754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19075">
            <a:solidFill>
              <a:srgbClr val="55308D"/>
            </a:solidFill>
            <a:prstDash val="dashDot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04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104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Quelle est la méthode générale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104"/>
          <p:cNvSpPr txBox="1"/>
          <p:nvPr/>
        </p:nvSpPr>
        <p:spPr>
          <a:xfrm>
            <a:off x="2448000" y="2125440"/>
            <a:ext cx="6120000" cy="12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11000000  10101000  00000010  00000001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300" strike="noStrike">
                <a:solidFill>
                  <a:srgbClr val="127622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  <a:endParaRPr b="0" sz="13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11111111  11111111  11111111  00000000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──────  ──────  ─────── ───────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104"/>
          <p:cNvSpPr txBox="1"/>
          <p:nvPr/>
        </p:nvSpPr>
        <p:spPr>
          <a:xfrm>
            <a:off x="262800" y="2124000"/>
            <a:ext cx="1537200" cy="346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104"/>
          <p:cNvSpPr txBox="1"/>
          <p:nvPr/>
        </p:nvSpPr>
        <p:spPr>
          <a:xfrm>
            <a:off x="180000" y="2605320"/>
            <a:ext cx="163764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104"/>
          <p:cNvSpPr/>
          <p:nvPr/>
        </p:nvSpPr>
        <p:spPr>
          <a:xfrm>
            <a:off x="1620000" y="2304000"/>
            <a:ext cx="1080000" cy="360"/>
          </a:xfrm>
          <a:custGeom>
            <a:rect b="b" l="l" r="r" t="t"/>
            <a:pathLst>
              <a:path extrusionOk="0" h="21600" w="32410800">
                <a:moveTo>
                  <a:pt x="0" y="0"/>
                </a:moveTo>
                <a:lnTo>
                  <a:pt x="324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878" name="Google Shape;878;p104"/>
          <p:cNvSpPr/>
          <p:nvPr/>
        </p:nvSpPr>
        <p:spPr>
          <a:xfrm>
            <a:off x="1817640" y="2772000"/>
            <a:ext cx="882360" cy="360"/>
          </a:xfrm>
          <a:custGeom>
            <a:rect b="b" l="l" r="r" t="t"/>
            <a:pathLst>
              <a:path extrusionOk="0" h="21600" w="26481600">
                <a:moveTo>
                  <a:pt x="0" y="0"/>
                </a:moveTo>
                <a:lnTo>
                  <a:pt x="264816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879" name="Google Shape;879;p104"/>
          <p:cNvSpPr/>
          <p:nvPr/>
        </p:nvSpPr>
        <p:spPr>
          <a:xfrm>
            <a:off x="3024000" y="2125440"/>
            <a:ext cx="180000" cy="754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19075">
            <a:solidFill>
              <a:srgbClr val="55308D"/>
            </a:solidFill>
            <a:prstDash val="dashDot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06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06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Quelle est la méthode générale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106"/>
          <p:cNvSpPr txBox="1"/>
          <p:nvPr/>
        </p:nvSpPr>
        <p:spPr>
          <a:xfrm>
            <a:off x="2448000" y="2125440"/>
            <a:ext cx="6120000" cy="12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11000000  10101000  00000010  00000001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300" strike="noStrike">
                <a:solidFill>
                  <a:srgbClr val="127622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  <a:endParaRPr b="0" sz="13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11111111  11111111  11111111  00000000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──────  ──────  ─────── ───────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106"/>
          <p:cNvSpPr txBox="1"/>
          <p:nvPr/>
        </p:nvSpPr>
        <p:spPr>
          <a:xfrm>
            <a:off x="262800" y="2124000"/>
            <a:ext cx="1537200" cy="346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06"/>
          <p:cNvSpPr txBox="1"/>
          <p:nvPr/>
        </p:nvSpPr>
        <p:spPr>
          <a:xfrm>
            <a:off x="180000" y="2605320"/>
            <a:ext cx="163764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06"/>
          <p:cNvSpPr/>
          <p:nvPr/>
        </p:nvSpPr>
        <p:spPr>
          <a:xfrm>
            <a:off x="1620000" y="2304000"/>
            <a:ext cx="1080000" cy="360"/>
          </a:xfrm>
          <a:custGeom>
            <a:rect b="b" l="l" r="r" t="t"/>
            <a:pathLst>
              <a:path extrusionOk="0" h="21600" w="32410800">
                <a:moveTo>
                  <a:pt x="0" y="0"/>
                </a:moveTo>
                <a:lnTo>
                  <a:pt x="324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904" name="Google Shape;904;p106"/>
          <p:cNvSpPr/>
          <p:nvPr/>
        </p:nvSpPr>
        <p:spPr>
          <a:xfrm>
            <a:off x="1817640" y="2772000"/>
            <a:ext cx="882360" cy="360"/>
          </a:xfrm>
          <a:custGeom>
            <a:rect b="b" l="l" r="r" t="t"/>
            <a:pathLst>
              <a:path extrusionOk="0" h="21600" w="26481600">
                <a:moveTo>
                  <a:pt x="0" y="0"/>
                </a:moveTo>
                <a:lnTo>
                  <a:pt x="264816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905" name="Google Shape;905;p106"/>
          <p:cNvSpPr/>
          <p:nvPr/>
        </p:nvSpPr>
        <p:spPr>
          <a:xfrm>
            <a:off x="3035160" y="2159280"/>
            <a:ext cx="4178520" cy="719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19075">
            <a:solidFill>
              <a:srgbClr val="55308D"/>
            </a:solidFill>
            <a:prstDash val="dashDot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07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107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Quelle est la méthode générale ?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107"/>
          <p:cNvSpPr txBox="1"/>
          <p:nvPr/>
        </p:nvSpPr>
        <p:spPr>
          <a:xfrm>
            <a:off x="2448000" y="2125440"/>
            <a:ext cx="6120000" cy="129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11000000  10101000  00000010  00000001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300" strike="noStrike">
                <a:solidFill>
                  <a:srgbClr val="127622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  <a:endParaRPr b="0" sz="13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11111111  11111111  11111111  00000000 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──────  ──────  ─────── ───────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11000000  10101000  00000010  00000000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107"/>
          <p:cNvSpPr txBox="1"/>
          <p:nvPr/>
        </p:nvSpPr>
        <p:spPr>
          <a:xfrm>
            <a:off x="262800" y="2124000"/>
            <a:ext cx="1537200" cy="346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107"/>
          <p:cNvSpPr txBox="1"/>
          <p:nvPr/>
        </p:nvSpPr>
        <p:spPr>
          <a:xfrm>
            <a:off x="180000" y="2605320"/>
            <a:ext cx="163764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107"/>
          <p:cNvSpPr/>
          <p:nvPr/>
        </p:nvSpPr>
        <p:spPr>
          <a:xfrm>
            <a:off x="1620000" y="2304000"/>
            <a:ext cx="1080000" cy="360"/>
          </a:xfrm>
          <a:custGeom>
            <a:rect b="b" l="l" r="r" t="t"/>
            <a:pathLst>
              <a:path extrusionOk="0" h="21600" w="32410800">
                <a:moveTo>
                  <a:pt x="0" y="0"/>
                </a:moveTo>
                <a:lnTo>
                  <a:pt x="324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917" name="Google Shape;917;p107"/>
          <p:cNvSpPr/>
          <p:nvPr/>
        </p:nvSpPr>
        <p:spPr>
          <a:xfrm>
            <a:off x="1817640" y="2772000"/>
            <a:ext cx="882360" cy="360"/>
          </a:xfrm>
          <a:custGeom>
            <a:rect b="b" l="l" r="r" t="t"/>
            <a:pathLst>
              <a:path extrusionOk="0" h="21600" w="26481600">
                <a:moveTo>
                  <a:pt x="0" y="0"/>
                </a:moveTo>
                <a:lnTo>
                  <a:pt x="264816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918" name="Google Shape;918;p107"/>
          <p:cNvSpPr/>
          <p:nvPr/>
        </p:nvSpPr>
        <p:spPr>
          <a:xfrm>
            <a:off x="3035160" y="2159280"/>
            <a:ext cx="4178520" cy="719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19075">
            <a:solidFill>
              <a:srgbClr val="55308D"/>
            </a:solidFill>
            <a:prstDash val="dashDot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08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108"/>
          <p:cNvSpPr txBox="1"/>
          <p:nvPr/>
        </p:nvSpPr>
        <p:spPr>
          <a:xfrm>
            <a:off x="540000" y="234000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travail Exercice 1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12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112"/>
          <p:cNvSpPr txBox="1"/>
          <p:nvPr/>
        </p:nvSpPr>
        <p:spPr>
          <a:xfrm>
            <a:off x="504000" y="262080"/>
            <a:ext cx="9071640" cy="134100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Plage d’adresse IP utilisable sur un réseau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112"/>
          <p:cNvSpPr txBox="1"/>
          <p:nvPr/>
        </p:nvSpPr>
        <p:spPr>
          <a:xfrm>
            <a:off x="684000" y="2230200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112"/>
          <p:cNvSpPr txBox="1"/>
          <p:nvPr/>
        </p:nvSpPr>
        <p:spPr>
          <a:xfrm>
            <a:off x="648000" y="1800000"/>
            <a:ext cx="197928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192.168.1.50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112"/>
          <p:cNvSpPr txBox="1"/>
          <p:nvPr/>
        </p:nvSpPr>
        <p:spPr>
          <a:xfrm>
            <a:off x="648000" y="2740680"/>
            <a:ext cx="4086360" cy="415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3 octets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12"/>
          <p:cNvSpPr txBox="1"/>
          <p:nvPr/>
        </p:nvSpPr>
        <p:spPr>
          <a:xfrm>
            <a:off x="674640" y="3156120"/>
            <a:ext cx="41184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1 octet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112"/>
          <p:cNvSpPr txBox="1"/>
          <p:nvPr/>
        </p:nvSpPr>
        <p:spPr>
          <a:xfrm>
            <a:off x="576000" y="3700800"/>
            <a:ext cx="86400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6286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 un octet on peut coder 256 nombre  (de 0 jusqu’à 255)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15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115"/>
          <p:cNvSpPr txBox="1"/>
          <p:nvPr/>
        </p:nvSpPr>
        <p:spPr>
          <a:xfrm>
            <a:off x="504000" y="262080"/>
            <a:ext cx="9071640" cy="134100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Plage d’adresse IP utilisable sur un réseau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115"/>
          <p:cNvSpPr txBox="1"/>
          <p:nvPr/>
        </p:nvSpPr>
        <p:spPr>
          <a:xfrm>
            <a:off x="684000" y="2230200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115"/>
          <p:cNvSpPr txBox="1"/>
          <p:nvPr/>
        </p:nvSpPr>
        <p:spPr>
          <a:xfrm>
            <a:off x="648000" y="1800000"/>
            <a:ext cx="197928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192.168.1.50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115"/>
          <p:cNvSpPr txBox="1"/>
          <p:nvPr/>
        </p:nvSpPr>
        <p:spPr>
          <a:xfrm>
            <a:off x="648000" y="2740680"/>
            <a:ext cx="4086360" cy="415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3 octets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115"/>
          <p:cNvSpPr txBox="1"/>
          <p:nvPr/>
        </p:nvSpPr>
        <p:spPr>
          <a:xfrm>
            <a:off x="674640" y="3156120"/>
            <a:ext cx="41184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1 octet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115"/>
          <p:cNvSpPr txBox="1"/>
          <p:nvPr/>
        </p:nvSpPr>
        <p:spPr>
          <a:xfrm>
            <a:off x="576000" y="3700800"/>
            <a:ext cx="86400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6286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 un octet on peut coder 256 nombres  (de 0 jusqu’à 255)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115"/>
          <p:cNvSpPr txBox="1"/>
          <p:nvPr/>
        </p:nvSpPr>
        <p:spPr>
          <a:xfrm>
            <a:off x="576000" y="4198320"/>
            <a:ext cx="8640000" cy="48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6286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Avec ce masque de sous-réseau on avoir que 256 adresses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115"/>
          <p:cNvSpPr txBox="1"/>
          <p:nvPr/>
        </p:nvSpPr>
        <p:spPr>
          <a:xfrm>
            <a:off x="540000" y="4684680"/>
            <a:ext cx="86400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Mais il y a deux adresses réservées 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Adresse du réseau : 192.168.1.0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Adresse broadcast : 192.168.1.255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18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118"/>
          <p:cNvSpPr txBox="1"/>
          <p:nvPr/>
        </p:nvSpPr>
        <p:spPr>
          <a:xfrm>
            <a:off x="504000" y="262080"/>
            <a:ext cx="9071640" cy="134100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Plage d’adresse IP utilisable sur un réseau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118"/>
          <p:cNvSpPr txBox="1"/>
          <p:nvPr/>
        </p:nvSpPr>
        <p:spPr>
          <a:xfrm>
            <a:off x="684000" y="2230200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255.255.255.0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118"/>
          <p:cNvSpPr txBox="1"/>
          <p:nvPr/>
        </p:nvSpPr>
        <p:spPr>
          <a:xfrm>
            <a:off x="648000" y="1800000"/>
            <a:ext cx="196056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192.168.1.50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118"/>
          <p:cNvSpPr txBox="1"/>
          <p:nvPr/>
        </p:nvSpPr>
        <p:spPr>
          <a:xfrm>
            <a:off x="648000" y="2740680"/>
            <a:ext cx="6372000" cy="53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3 octets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118"/>
          <p:cNvSpPr txBox="1"/>
          <p:nvPr/>
        </p:nvSpPr>
        <p:spPr>
          <a:xfrm>
            <a:off x="648000" y="3132000"/>
            <a:ext cx="41184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Partie réseau codé sur 1 octet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118"/>
          <p:cNvSpPr txBox="1"/>
          <p:nvPr/>
        </p:nvSpPr>
        <p:spPr>
          <a:xfrm>
            <a:off x="576000" y="3700800"/>
            <a:ext cx="86400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6286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 un octet on peut coder 256 nombre  (de 0 jusqu’à 255)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118"/>
          <p:cNvSpPr txBox="1"/>
          <p:nvPr/>
        </p:nvSpPr>
        <p:spPr>
          <a:xfrm>
            <a:off x="576000" y="4198320"/>
            <a:ext cx="8640000" cy="48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6286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Avec ce masque de sous-réseau on avoir que 256 adresses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118"/>
          <p:cNvSpPr txBox="1"/>
          <p:nvPr/>
        </p:nvSpPr>
        <p:spPr>
          <a:xfrm>
            <a:off x="540000" y="4684680"/>
            <a:ext cx="86400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Mais il y a deux adresses réservées 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Adresse du réseau : 192.168.1.0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Adresse broadcast : 192.168.1.255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118"/>
          <p:cNvSpPr txBox="1"/>
          <p:nvPr/>
        </p:nvSpPr>
        <p:spPr>
          <a:xfrm>
            <a:off x="540000" y="5764680"/>
            <a:ext cx="8640000" cy="427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final on peut attribuer que 254 adresses  (256 – 2 )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118"/>
          <p:cNvSpPr txBox="1"/>
          <p:nvPr/>
        </p:nvSpPr>
        <p:spPr>
          <a:xfrm>
            <a:off x="540000" y="6268680"/>
            <a:ext cx="8640000" cy="71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adresses que l’on peut attribuer aux hôtes du réseau vont de 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192.168.1.0 à 192.168.1.254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19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119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travail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119"/>
          <p:cNvSpPr txBox="1"/>
          <p:nvPr/>
        </p:nvSpPr>
        <p:spPr>
          <a:xfrm>
            <a:off x="504000" y="1769040"/>
            <a:ext cx="9071640" cy="48549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None/>
            </a:pPr>
            <a:r>
              <a:rPr b="0" lang="fr-FR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14"/>
              </a:spcBef>
              <a:spcAft>
                <a:spcPts val="0"/>
              </a:spcAft>
              <a:buNone/>
            </a:pPr>
            <a:r>
              <a:rPr b="0" lang="fr-FR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Exercice 1 et 2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23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123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Classe d’adresse Ipv4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7" name="Google Shape;1097;p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5920" y="1368000"/>
            <a:ext cx="8524080" cy="52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123"/>
          <p:cNvSpPr/>
          <p:nvPr/>
        </p:nvSpPr>
        <p:spPr>
          <a:xfrm>
            <a:off x="602640" y="4419000"/>
            <a:ext cx="8280000" cy="720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D320">
              <a:alpha val="13725"/>
            </a:srgbClr>
          </a:solidFill>
          <a:ln cap="flat" cmpd="sng" w="9525">
            <a:solidFill>
              <a:srgbClr val="FFFFFF"/>
            </a:solidFill>
            <a:prstDash val="dashDot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24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124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Classe d’adresse IP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124"/>
          <p:cNvSpPr txBox="1"/>
          <p:nvPr/>
        </p:nvSpPr>
        <p:spPr>
          <a:xfrm>
            <a:off x="1417680" y="1980000"/>
            <a:ext cx="7222320" cy="25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Notes Importantes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4572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Noto Sans Symbols"/>
              <a:buChar char="●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127.x.x.x : Adresses de bouclage (loopback), notamment 127.0.0.1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4572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Noto Sans Symbols"/>
              <a:buChar char="●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0.0.0.0 : Adresse par défaut ou réseau actuel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4572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Noto Sans Symbols"/>
              <a:buChar char="●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255.255.255.255 : Adresse de broadcast général (broadcast limité)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4572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Noto Sans Symbols"/>
              <a:buChar char="●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classes D et E ne sont pas utilisées pour l'adressage d'hôtes standard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25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125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4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travail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125"/>
          <p:cNvSpPr txBox="1"/>
          <p:nvPr/>
        </p:nvSpPr>
        <p:spPr>
          <a:xfrm>
            <a:off x="504000" y="1769040"/>
            <a:ext cx="9071640" cy="48549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3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Exercice 2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26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126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Notation CIDR (Classless Inter-Domain Routing)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126"/>
          <p:cNvSpPr txBox="1"/>
          <p:nvPr/>
        </p:nvSpPr>
        <p:spPr>
          <a:xfrm>
            <a:off x="180000" y="1587600"/>
            <a:ext cx="8668800" cy="1437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notation CIDR est une méthode moderne d'attribution et de notation des adresses IP qui a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remplacé l'ancien système de classes d'adresses (Classe A, B, C). Elle permet une utilisation 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plus efficace de l'espace d'adressage IPv4.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37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7" name="Google Shape;1237;p137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Notation CIDR (Classless Inter-Domain Routing)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38" name="Google Shape;1238;p137"/>
          <p:cNvGraphicFramePr/>
          <p:nvPr/>
        </p:nvGraphicFramePr>
        <p:xfrm>
          <a:off x="415440" y="16171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{F8E4D326-16D2-4B24-868A-B8DA4AF6FAC3}</a:tableStyleId>
              </a:tblPr>
              <a:tblGrid>
                <a:gridCol w="3739675"/>
                <a:gridCol w="3386150"/>
                <a:gridCol w="2053450"/>
              </a:tblGrid>
              <a:tr h="401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Masque de sous-réseau</a:t>
                      </a:r>
                      <a:endParaRPr b="0"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Masque en binaire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Notation CIDR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49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255.0.0.0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11111111.00000000.00000000.00000000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/8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67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255.255.0.0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11111111.11111111.00000000.00000000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b="0" lang="fr-FR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</a:tr>
              <a:tr h="39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</a:tr>
              <a:tr h="399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156082"/>
                    </a:solidFill>
                  </a:tcPr>
                </a:tc>
              </a:tr>
            </a:tbl>
          </a:graphicData>
        </a:graphic>
      </p:graphicFrame>
      <p:sp>
        <p:nvSpPr>
          <p:cNvPr id="1239" name="Google Shape;1239;p137"/>
          <p:cNvSpPr txBox="1"/>
          <p:nvPr/>
        </p:nvSpPr>
        <p:spPr>
          <a:xfrm>
            <a:off x="360000" y="5400000"/>
            <a:ext cx="324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137"/>
          <p:cNvSpPr txBox="1"/>
          <p:nvPr/>
        </p:nvSpPr>
        <p:spPr>
          <a:xfrm>
            <a:off x="360000" y="5400000"/>
            <a:ext cx="253224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 255.0.0.0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137"/>
          <p:cNvSpPr/>
          <p:nvPr/>
        </p:nvSpPr>
        <p:spPr>
          <a:xfrm>
            <a:off x="3060000" y="5580000"/>
            <a:ext cx="1800000" cy="360"/>
          </a:xfrm>
          <a:custGeom>
            <a:rect b="b" l="l" r="r" t="t"/>
            <a:pathLst>
              <a:path extrusionOk="0" h="21600" w="54010800">
                <a:moveTo>
                  <a:pt x="0" y="0"/>
                </a:moveTo>
                <a:lnTo>
                  <a:pt x="540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242" name="Google Shape;1242;p137"/>
          <p:cNvSpPr txBox="1"/>
          <p:nvPr/>
        </p:nvSpPr>
        <p:spPr>
          <a:xfrm>
            <a:off x="5238000" y="5351400"/>
            <a:ext cx="164268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/8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137"/>
          <p:cNvSpPr txBox="1"/>
          <p:nvPr/>
        </p:nvSpPr>
        <p:spPr>
          <a:xfrm>
            <a:off x="347760" y="5953680"/>
            <a:ext cx="27864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192.168.3.9 / 255.255.0.0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137"/>
          <p:cNvSpPr txBox="1"/>
          <p:nvPr/>
        </p:nvSpPr>
        <p:spPr>
          <a:xfrm>
            <a:off x="5238360" y="5891400"/>
            <a:ext cx="176976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/16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137"/>
          <p:cNvSpPr/>
          <p:nvPr/>
        </p:nvSpPr>
        <p:spPr>
          <a:xfrm>
            <a:off x="3204000" y="6084000"/>
            <a:ext cx="1800000" cy="360"/>
          </a:xfrm>
          <a:custGeom>
            <a:rect b="b" l="l" r="r" t="t"/>
            <a:pathLst>
              <a:path extrusionOk="0" h="21600" w="54010800">
                <a:moveTo>
                  <a:pt x="0" y="0"/>
                </a:moveTo>
                <a:lnTo>
                  <a:pt x="540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144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144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2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Notation CIDR (Classless Inter-Domain Routing)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48" name="Google Shape;1348;p144"/>
          <p:cNvGraphicFramePr/>
          <p:nvPr/>
        </p:nvGraphicFramePr>
        <p:xfrm>
          <a:off x="415440" y="16171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{F8E4D326-16D2-4B24-868A-B8DA4AF6FAC3}</a:tableStyleId>
              </a:tblPr>
              <a:tblGrid>
                <a:gridCol w="3739675"/>
                <a:gridCol w="3386150"/>
                <a:gridCol w="2053450"/>
              </a:tblGrid>
              <a:tr h="47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Masque de sous-réseau</a:t>
                      </a:r>
                      <a:endParaRPr b="0"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Masque en binaire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Notation CIDR</a:t>
                      </a:r>
                      <a:endParaRPr b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9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255.0.0.0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11111111.00000000.00000000.00000000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/8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98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255.255.0.0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11111111.11111111.00000000.00000000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/16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9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255.255.255.0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11111111.11111111.11111111.00000000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/24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9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255.255.255.128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11111111.11111111.11111111.10000000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/25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  <a:tr h="29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255.255.255.192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11111111.11111111.11111111.11000000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5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/26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rgbClr val="156082"/>
                    </a:solidFill>
                  </a:tcPr>
                </a:tc>
              </a:tr>
            </a:tbl>
          </a:graphicData>
        </a:graphic>
      </p:graphicFrame>
      <p:sp>
        <p:nvSpPr>
          <p:cNvPr id="1349" name="Google Shape;1349;p144"/>
          <p:cNvSpPr txBox="1"/>
          <p:nvPr/>
        </p:nvSpPr>
        <p:spPr>
          <a:xfrm>
            <a:off x="360000" y="5400000"/>
            <a:ext cx="324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144"/>
          <p:cNvSpPr txBox="1"/>
          <p:nvPr/>
        </p:nvSpPr>
        <p:spPr>
          <a:xfrm>
            <a:off x="360000" y="5400000"/>
            <a:ext cx="253224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 255.0.0.0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144"/>
          <p:cNvSpPr/>
          <p:nvPr/>
        </p:nvSpPr>
        <p:spPr>
          <a:xfrm>
            <a:off x="3060000" y="5580000"/>
            <a:ext cx="1800000" cy="360"/>
          </a:xfrm>
          <a:custGeom>
            <a:rect b="b" l="l" r="r" t="t"/>
            <a:pathLst>
              <a:path extrusionOk="0" h="21600" w="54010800">
                <a:moveTo>
                  <a:pt x="0" y="0"/>
                </a:moveTo>
                <a:lnTo>
                  <a:pt x="540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352" name="Google Shape;1352;p144"/>
          <p:cNvSpPr txBox="1"/>
          <p:nvPr/>
        </p:nvSpPr>
        <p:spPr>
          <a:xfrm>
            <a:off x="5238000" y="5351400"/>
            <a:ext cx="164268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/8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144"/>
          <p:cNvSpPr txBox="1"/>
          <p:nvPr/>
        </p:nvSpPr>
        <p:spPr>
          <a:xfrm>
            <a:off x="347760" y="5953680"/>
            <a:ext cx="27864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192.168.3.9 / 255.255.0.0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44"/>
          <p:cNvSpPr txBox="1"/>
          <p:nvPr/>
        </p:nvSpPr>
        <p:spPr>
          <a:xfrm>
            <a:off x="5238360" y="5891400"/>
            <a:ext cx="176976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192.168.2.1 /16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144"/>
          <p:cNvSpPr/>
          <p:nvPr/>
        </p:nvSpPr>
        <p:spPr>
          <a:xfrm>
            <a:off x="3204000" y="6084000"/>
            <a:ext cx="1800000" cy="360"/>
          </a:xfrm>
          <a:custGeom>
            <a:rect b="b" l="l" r="r" t="t"/>
            <a:pathLst>
              <a:path extrusionOk="0" h="21600" w="54010800">
                <a:moveTo>
                  <a:pt x="0" y="0"/>
                </a:moveTo>
                <a:lnTo>
                  <a:pt x="54010800" y="2160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sp>
      <p:sp>
        <p:nvSpPr>
          <p:cNvPr id="1356" name="Google Shape;1356;p144"/>
          <p:cNvSpPr/>
          <p:nvPr/>
        </p:nvSpPr>
        <p:spPr>
          <a:xfrm>
            <a:off x="7547760" y="2958480"/>
            <a:ext cx="617400" cy="290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D320">
              <a:alpha val="17647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45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145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MODES DE DIFFUSION RESEAU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145"/>
          <p:cNvSpPr txBox="1"/>
          <p:nvPr/>
        </p:nvSpPr>
        <p:spPr>
          <a:xfrm>
            <a:off x="1260000" y="1980000"/>
            <a:ext cx="7920000" cy="254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42863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Noto Sans Symbols"/>
              <a:buChar char="●"/>
            </a:pPr>
            <a:r>
              <a:rPr b="0" lang="fr-FR" sz="15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Plusieurs façons de transmettre des données dans un réseau</a:t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  <a:p>
            <a:pPr indent="-42863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Noto Sans Symbols"/>
              <a:buChar char="●"/>
            </a:pPr>
            <a:r>
              <a:rPr b="0" lang="fr-FR" sz="15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choix dépend du nombre de destinataires et de l'objectif</a:t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  <a:p>
            <a:pPr indent="-42863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Noto Sans Symbols"/>
              <a:buChar char="●"/>
            </a:pPr>
            <a:r>
              <a:rPr b="0" lang="fr-FR" sz="15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Quatre modes principaux : unicast, broadcast, multicast, anycast</a:t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t/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47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147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MODES DE DIFFUSION RESEAU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9" name="Google Shape;1379;p147"/>
          <p:cNvSpPr txBox="1"/>
          <p:nvPr/>
        </p:nvSpPr>
        <p:spPr>
          <a:xfrm>
            <a:off x="504000" y="1932480"/>
            <a:ext cx="8080560" cy="207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Monodiffusion (Unicast)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rPr b="0" lang="fr-FR" sz="20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Principe</a:t>
            </a:r>
            <a:r>
              <a:rPr b="0" lang="fr-FR" sz="2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lang="fr-FR" sz="2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 point à point : 1 émetteur → 1 destinataire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lang="fr-FR" sz="2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 envoyer une lettre à une adresse précise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lang="fr-FR" sz="2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Chaque paquet a une adresse IP source et une adresse IP destination unique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lang="fr-FR" sz="2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Pour 10 destinataires = 10 copies distinctes envoyées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92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p147"/>
          <p:cNvSpPr txBox="1"/>
          <p:nvPr/>
        </p:nvSpPr>
        <p:spPr>
          <a:xfrm>
            <a:off x="670680" y="4811040"/>
            <a:ext cx="8489520" cy="19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Utilisations</a:t>
            </a: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Navigation web (HTTP/HTTPS)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Emails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Streaming vidéo (Netflix, YouTube)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Appels VoIP individuels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Transferts FTP/SSH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92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149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149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MODES DE DIFFUSION RESEAU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149"/>
          <p:cNvSpPr txBox="1"/>
          <p:nvPr/>
        </p:nvSpPr>
        <p:spPr>
          <a:xfrm>
            <a:off x="360000" y="1563480"/>
            <a:ext cx="3799440" cy="207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Diffusion (Broadcast)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Principe</a:t>
            </a:r>
            <a:r>
              <a:rPr b="0" lang="fr-FR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b="0" sz="1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 1 émetteur → Tous les appareils du réseau local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 une annonce au microphone dans une gare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Utilise des adresses spéciales (255.255.255.255)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 traverse pas les routeurs (limité au réseau local)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92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149"/>
          <p:cNvSpPr txBox="1"/>
          <p:nvPr/>
        </p:nvSpPr>
        <p:spPr>
          <a:xfrm>
            <a:off x="4844520" y="4298760"/>
            <a:ext cx="2925360" cy="1697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Utilisations :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DHCP : obtenir une adresse IP automatiquement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ARP : trouver l'adresse MAC d'un appareil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Découverte d'imprimantes et serveurs réseau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51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15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MODES DE DIFFUSION RESEAU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151"/>
          <p:cNvSpPr txBox="1"/>
          <p:nvPr/>
        </p:nvSpPr>
        <p:spPr>
          <a:xfrm>
            <a:off x="540000" y="1620000"/>
            <a:ext cx="5350320" cy="2410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Multidiffusion (Multicast)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None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Principe</a:t>
            </a:r>
            <a:r>
              <a:rPr b="0" lang="fr-FR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b="0" sz="10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 1 émetteur → Groupe d'abonnés intéressés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 une station de radio : seuls les auditeurs reçoivent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Adresses IP spéciales : 224.0.0.0 à 239.255.255.255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appareils s'inscrivent au groupe via IGMP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92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151"/>
          <p:cNvSpPr txBox="1"/>
          <p:nvPr/>
        </p:nvSpPr>
        <p:spPr>
          <a:xfrm>
            <a:off x="5293080" y="4087440"/>
            <a:ext cx="2156400" cy="19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Utilisations :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59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Télévision IP (IPTV)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Visioconférences à plusieurs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Jeux en réseau multijoueurs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Mises à jour logicielles simultanées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-171360" lvl="0" marL="17136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lang="fr-FR" sz="1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Cotations boursières en temps réel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92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52"/>
          <p:cNvSpPr txBox="1"/>
          <p:nvPr/>
        </p:nvSpPr>
        <p:spPr>
          <a:xfrm>
            <a:off x="7587720" y="7254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fr-FR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152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MODES DE DIFFUSION RESEAU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2" name="Google Shape;1422;p1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200" y="2160000"/>
            <a:ext cx="9289800" cy="25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153"/>
          <p:cNvSpPr txBox="1"/>
          <p:nvPr/>
        </p:nvSpPr>
        <p:spPr>
          <a:xfrm>
            <a:off x="1409760" y="2000160"/>
            <a:ext cx="7677000" cy="221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3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Activités </a:t>
            </a:r>
            <a:endParaRPr b="0" sz="13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